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05" r:id="rId1"/>
  </p:sldMasterIdLst>
  <p:notesMasterIdLst>
    <p:notesMasterId r:id="rId19"/>
  </p:notesMasterIdLst>
  <p:sldIdLst>
    <p:sldId id="256" r:id="rId2"/>
    <p:sldId id="302" r:id="rId3"/>
    <p:sldId id="304" r:id="rId4"/>
    <p:sldId id="296" r:id="rId5"/>
    <p:sldId id="295" r:id="rId6"/>
    <p:sldId id="294" r:id="rId7"/>
    <p:sldId id="286" r:id="rId8"/>
    <p:sldId id="299" r:id="rId9"/>
    <p:sldId id="300" r:id="rId10"/>
    <p:sldId id="307" r:id="rId11"/>
    <p:sldId id="301" r:id="rId12"/>
    <p:sldId id="298" r:id="rId13"/>
    <p:sldId id="308" r:id="rId14"/>
    <p:sldId id="309" r:id="rId15"/>
    <p:sldId id="303" r:id="rId16"/>
    <p:sldId id="310" r:id="rId17"/>
    <p:sldId id="31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0"/>
    <p:restoredTop sz="81963"/>
  </p:normalViewPr>
  <p:slideViewPr>
    <p:cSldViewPr snapToGrid="0" snapToObjects="1">
      <p:cViewPr>
        <p:scale>
          <a:sx n="96" d="100"/>
          <a:sy n="96" d="100"/>
        </p:scale>
        <p:origin x="920" y="-2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268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AAA12-74FE-8040-BBBB-76A8EA38EE8B}" type="datetimeFigureOut">
              <a:rPr lang="sv-SE" smtClean="0"/>
              <a:t>2017-06-25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00F4E-01A6-7348-8ED1-76AD5597E5D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5620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450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9264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8077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9043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469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2283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95590E-BDC2-472B-A4DD-4EE5DF88835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52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3712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7600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3403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1657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7166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711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00F4E-01A6-7348-8ED1-76AD5597E5D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233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8ABE3C1-DBE1-495D-B57B-2849774B866A}" type="datetimeFigureOut">
              <a:rPr lang="en-US" smtClean="0"/>
              <a:t>6/25/17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6/25/17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763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31795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30013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101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 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39106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4152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6/25/17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305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6/25/17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77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6/25/17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56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6/25/17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01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6/25/17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39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6/25/17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81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6/25/17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63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6/25/17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2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6/25/17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34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6/25/17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2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6E9DEC-419B-4CC5-A080-3B06BD5A8291}" type="datetimeFigureOut">
              <a:rPr lang="en-US" smtClean="0"/>
              <a:t>6/25/17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6" r:id="rId1"/>
    <p:sldLayoutId id="2147484407" r:id="rId2"/>
    <p:sldLayoutId id="2147484408" r:id="rId3"/>
    <p:sldLayoutId id="2147484409" r:id="rId4"/>
    <p:sldLayoutId id="2147484410" r:id="rId5"/>
    <p:sldLayoutId id="2147484411" r:id="rId6"/>
    <p:sldLayoutId id="2147484412" r:id="rId7"/>
    <p:sldLayoutId id="2147484413" r:id="rId8"/>
    <p:sldLayoutId id="2147484414" r:id="rId9"/>
    <p:sldLayoutId id="2147484415" r:id="rId10"/>
    <p:sldLayoutId id="2147484416" r:id="rId11"/>
    <p:sldLayoutId id="2147484417" r:id="rId12"/>
    <p:sldLayoutId id="2147484418" r:id="rId13"/>
    <p:sldLayoutId id="2147484419" r:id="rId14"/>
    <p:sldLayoutId id="2147484420" r:id="rId15"/>
    <p:sldLayoutId id="2147484421" r:id="rId16"/>
    <p:sldLayoutId id="214748442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034242" y="4152781"/>
            <a:ext cx="7681781" cy="838265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Niklas Törneke &amp; Jennifer </a:t>
            </a:r>
            <a:r>
              <a:rPr lang="sv-SE" dirty="0" err="1" smtClean="0"/>
              <a:t>Villatte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/>
              <a:t>Metaphor</a:t>
            </a:r>
            <a:r>
              <a:rPr lang="sv-SE" dirty="0" smtClean="0"/>
              <a:t> in </a:t>
            </a:r>
            <a:r>
              <a:rPr lang="sv-SE" dirty="0" err="1"/>
              <a:t>P</a:t>
            </a:r>
            <a:r>
              <a:rPr lang="sv-SE" dirty="0" err="1" smtClean="0"/>
              <a:t>ractice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722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Co-</a:t>
            </a:r>
            <a:r>
              <a:rPr lang="sv-SE" sz="3600" dirty="0" err="1" smtClean="0"/>
              <a:t>creating</a:t>
            </a:r>
            <a:r>
              <a:rPr lang="sv-SE" sz="3600" dirty="0" smtClean="0"/>
              <a:t> </a:t>
            </a:r>
            <a:r>
              <a:rPr lang="sv-SE" sz="3600" dirty="0" err="1" smtClean="0"/>
              <a:t>therapeutic</a:t>
            </a:r>
            <a:r>
              <a:rPr lang="sv-SE" sz="3600" dirty="0" smtClean="0"/>
              <a:t> </a:t>
            </a:r>
            <a:r>
              <a:rPr lang="sv-SE" sz="3600" dirty="0" err="1" smtClean="0"/>
              <a:t>metaphors</a:t>
            </a:r>
            <a:r>
              <a:rPr lang="sv-SE" sz="3600" dirty="0" smtClean="0"/>
              <a:t/>
            </a:r>
            <a:br>
              <a:rPr lang="sv-SE" sz="3600" dirty="0" smtClean="0"/>
            </a:br>
            <a:r>
              <a:rPr lang="sv-SE" sz="3600" dirty="0"/>
              <a:t> </a:t>
            </a:r>
            <a:r>
              <a:rPr lang="sv-SE" sz="3600" dirty="0" smtClean="0"/>
              <a:t>Demo 1: </a:t>
            </a:r>
            <a:r>
              <a:rPr lang="sv-SE" sz="3600" dirty="0" err="1" smtClean="0"/>
              <a:t>Select</a:t>
            </a:r>
            <a:r>
              <a:rPr lang="sv-SE" sz="3600" dirty="0" smtClean="0"/>
              <a:t> </a:t>
            </a:r>
            <a:r>
              <a:rPr lang="sv-SE" sz="3600" dirty="0" err="1" smtClean="0"/>
              <a:t>metaphor</a:t>
            </a:r>
            <a:r>
              <a:rPr lang="sv-SE" sz="3600" dirty="0" smtClean="0"/>
              <a:t> </a:t>
            </a:r>
            <a:r>
              <a:rPr lang="sv-SE" sz="3600" dirty="0" err="1" smtClean="0"/>
              <a:t>target</a:t>
            </a:r>
            <a:r>
              <a:rPr lang="sv-SE" sz="3600" dirty="0" smtClean="0"/>
              <a:t> and source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metaphor’s target must be a phenomenon that has an important function for the individual </a:t>
            </a:r>
            <a:r>
              <a:rPr lang="en-GB" dirty="0" smtClean="0"/>
              <a:t>client</a:t>
            </a:r>
            <a:r>
              <a:rPr lang="sv-SE" dirty="0" smtClean="0"/>
              <a:t> </a:t>
            </a:r>
          </a:p>
          <a:p>
            <a:pPr marL="457200" indent="-457200">
              <a:buFont typeface="+mj-lt"/>
              <a:buAutoNum type="arabicParenR"/>
            </a:pP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metaphor’s source must correspond to essential features of its target.</a:t>
            </a:r>
            <a:r>
              <a:rPr lang="sv-SE" dirty="0"/>
              <a:t> </a:t>
            </a:r>
            <a:r>
              <a:rPr lang="sv-SE" dirty="0" smtClean="0"/>
              <a:t> </a:t>
            </a:r>
          </a:p>
          <a:p>
            <a:pPr marL="457200" indent="-457200">
              <a:buFont typeface="+mj-lt"/>
              <a:buAutoNum type="arabicParenR"/>
            </a:pP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metaphor’s source must contain a property or function that is more salient there than it is in the metaphor’s target.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614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dirty="0"/>
              <a:t>Co-</a:t>
            </a:r>
            <a:r>
              <a:rPr lang="sv-SE" sz="3600" dirty="0" err="1"/>
              <a:t>creating</a:t>
            </a:r>
            <a:r>
              <a:rPr lang="sv-SE" sz="3600" dirty="0"/>
              <a:t> </a:t>
            </a:r>
            <a:r>
              <a:rPr lang="sv-SE" sz="3600" dirty="0" err="1"/>
              <a:t>therapeutic</a:t>
            </a:r>
            <a:r>
              <a:rPr lang="sv-SE" sz="3600" dirty="0"/>
              <a:t> </a:t>
            </a:r>
            <a:r>
              <a:rPr lang="sv-SE" sz="3600" dirty="0" err="1"/>
              <a:t>metaphors</a:t>
            </a:r>
            <a:r>
              <a:rPr lang="sv-SE" sz="3600" dirty="0"/>
              <a:t/>
            </a:r>
            <a:br>
              <a:rPr lang="sv-SE" sz="3600" dirty="0"/>
            </a:br>
            <a:r>
              <a:rPr lang="sv-SE" sz="3600" dirty="0"/>
              <a:t> Demo </a:t>
            </a:r>
            <a:r>
              <a:rPr lang="sv-SE" sz="3600" dirty="0" smtClean="0"/>
              <a:t>2: </a:t>
            </a:r>
            <a:r>
              <a:rPr lang="en-US" sz="3600" dirty="0" smtClean="0"/>
              <a:t>Use metaphor to train psychological flexibility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Help the client discern the relationship between what he does and the problematic consequences he experiences </a:t>
            </a:r>
          </a:p>
          <a:p>
            <a:pPr lvl="0"/>
            <a:r>
              <a:rPr lang="en-US" dirty="0"/>
              <a:t>Help the client discern his own thoughts, emotions, and physical sensations by establishing an observational distance from them as they emerge </a:t>
            </a:r>
          </a:p>
          <a:p>
            <a:pPr lvl="0"/>
            <a:r>
              <a:rPr lang="en-US" dirty="0"/>
              <a:t>Help the client use this skill to clarify what is important in his life and what would be concrete steps in that direction </a:t>
            </a:r>
          </a:p>
        </p:txBody>
      </p:sp>
    </p:spTree>
    <p:extLst>
      <p:ext uri="{BB962C8B-B14F-4D97-AF65-F5344CB8AC3E}">
        <p14:creationId xmlns:p14="http://schemas.microsoft.com/office/powerpoint/2010/main" val="4721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4294967295"/>
          </p:nvPr>
        </p:nvSpPr>
        <p:spPr>
          <a:xfrm>
            <a:off x="1019330" y="968505"/>
            <a:ext cx="10463135" cy="4937619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ea typeface="Calibri" charset="0"/>
                <a:cs typeface="Times New Roman" charset="0"/>
              </a:rPr>
              <a:t>To explore or to develop metaphors: </a:t>
            </a:r>
            <a:r>
              <a:rPr lang="en-US" dirty="0">
                <a:ea typeface="Calibri" charset="0"/>
                <a:cs typeface="Times New Roman" charset="0"/>
              </a:rPr>
              <a:t>What kind of X is X? Is there something more with X</a:t>
            </a:r>
            <a:r>
              <a:rPr lang="en-US" dirty="0" smtClean="0">
                <a:ea typeface="Calibri" charset="0"/>
                <a:cs typeface="Times New Roman" charset="0"/>
              </a:rPr>
              <a:t>?</a:t>
            </a:r>
          </a:p>
          <a:p>
            <a:r>
              <a:rPr lang="en-US" b="1" dirty="0">
                <a:ea typeface="Calibri" charset="0"/>
                <a:cs typeface="Times New Roman" charset="0"/>
              </a:rPr>
              <a:t>To elicit metaphor</a:t>
            </a:r>
            <a:r>
              <a:rPr lang="en-US" dirty="0">
                <a:ea typeface="Calibri" charset="0"/>
                <a:cs typeface="Times New Roman" charset="0"/>
              </a:rPr>
              <a:t>: What kind of sadness, joy, anger etc., is that sadness, joy, anger, etc</a:t>
            </a:r>
            <a:r>
              <a:rPr lang="en-US" dirty="0" smtClean="0">
                <a:ea typeface="Calibri" charset="0"/>
                <a:cs typeface="Times New Roman" charset="0"/>
              </a:rPr>
              <a:t>.?</a:t>
            </a:r>
          </a:p>
          <a:p>
            <a:r>
              <a:rPr lang="en-US" b="1" dirty="0">
                <a:ea typeface="Calibri" charset="0"/>
                <a:cs typeface="Times New Roman" charset="0"/>
              </a:rPr>
              <a:t>For functional analysis</a:t>
            </a:r>
            <a:r>
              <a:rPr lang="en-US" dirty="0">
                <a:ea typeface="Calibri" charset="0"/>
                <a:cs typeface="Times New Roman" charset="0"/>
              </a:rPr>
              <a:t>: What comes before X? And then</a:t>
            </a:r>
            <a:r>
              <a:rPr lang="en-US" dirty="0" smtClean="0">
                <a:ea typeface="Calibri" charset="0"/>
                <a:cs typeface="Times New Roman" charset="0"/>
              </a:rPr>
              <a:t>…?</a:t>
            </a:r>
          </a:p>
          <a:p>
            <a:r>
              <a:rPr lang="en-US" b="1" dirty="0">
                <a:ea typeface="Calibri" charset="0"/>
                <a:cs typeface="Times New Roman" charset="0"/>
              </a:rPr>
              <a:t>To establish an observational distance: </a:t>
            </a:r>
            <a:r>
              <a:rPr lang="en-US" dirty="0">
                <a:ea typeface="Calibri" charset="0"/>
                <a:cs typeface="Times New Roman" charset="0"/>
              </a:rPr>
              <a:t>Ask concrete questions about the source of the metaphor. </a:t>
            </a:r>
            <a:r>
              <a:rPr lang="sv-SE" dirty="0" err="1">
                <a:ea typeface="Calibri" charset="0"/>
                <a:cs typeface="Times New Roman" charset="0"/>
              </a:rPr>
              <a:t>What</a:t>
            </a:r>
            <a:r>
              <a:rPr lang="sv-SE" dirty="0">
                <a:ea typeface="Calibri" charset="0"/>
                <a:cs typeface="Times New Roman" charset="0"/>
              </a:rPr>
              <a:t> </a:t>
            </a:r>
            <a:r>
              <a:rPr lang="sv-SE" dirty="0" err="1">
                <a:ea typeface="Calibri" charset="0"/>
                <a:cs typeface="Times New Roman" charset="0"/>
              </a:rPr>
              <a:t>does</a:t>
            </a:r>
            <a:r>
              <a:rPr lang="sv-SE" dirty="0">
                <a:ea typeface="Calibri" charset="0"/>
                <a:cs typeface="Times New Roman" charset="0"/>
              </a:rPr>
              <a:t> it look like? Form? Color? </a:t>
            </a:r>
            <a:r>
              <a:rPr lang="sv-SE" dirty="0" err="1">
                <a:ea typeface="Calibri" charset="0"/>
                <a:cs typeface="Times New Roman" charset="0"/>
              </a:rPr>
              <a:t>Movement</a:t>
            </a:r>
            <a:r>
              <a:rPr lang="sv-SE" dirty="0" smtClean="0">
                <a:ea typeface="Calibri" charset="0"/>
                <a:cs typeface="Times New Roman" charset="0"/>
              </a:rPr>
              <a:t>?</a:t>
            </a:r>
          </a:p>
          <a:p>
            <a:r>
              <a:rPr lang="en-US" b="1" dirty="0" smtClean="0">
                <a:ea typeface="Calibri" charset="0"/>
                <a:cs typeface="Times New Roman" charset="0"/>
              </a:rPr>
              <a:t>Direction</a:t>
            </a:r>
            <a:r>
              <a:rPr lang="en-US" b="1" dirty="0">
                <a:ea typeface="Calibri" charset="0"/>
                <a:cs typeface="Times New Roman" charset="0"/>
              </a:rPr>
              <a:t>: </a:t>
            </a:r>
            <a:r>
              <a:rPr lang="en-US" dirty="0">
                <a:ea typeface="Calibri" charset="0"/>
                <a:cs typeface="Times New Roman" charset="0"/>
              </a:rPr>
              <a:t>What do you need to go in that direction/to be like that? What can you do that will move you in </a:t>
            </a:r>
            <a:r>
              <a:rPr lang="en-US">
                <a:ea typeface="Calibri" charset="0"/>
                <a:cs typeface="Times New Roman" charset="0"/>
              </a:rPr>
              <a:t>that </a:t>
            </a:r>
            <a:r>
              <a:rPr lang="en-US" smtClean="0">
                <a:ea typeface="Calibri" charset="0"/>
                <a:cs typeface="Times New Roman" charset="0"/>
              </a:rPr>
              <a:t>direction/to </a:t>
            </a:r>
            <a:r>
              <a:rPr lang="en-US" dirty="0">
                <a:ea typeface="Calibri" charset="0"/>
                <a:cs typeface="Times New Roman" charset="0"/>
              </a:rPr>
              <a:t>be faithful to what you want, to be the one you want to be</a:t>
            </a:r>
            <a:r>
              <a:rPr lang="en-US" dirty="0" smtClean="0">
                <a:ea typeface="Calibri" charset="0"/>
                <a:cs typeface="Times New Roman" charset="0"/>
              </a:rPr>
              <a:t>?</a:t>
            </a:r>
          </a:p>
          <a:p>
            <a:r>
              <a:rPr lang="en-US" b="1" dirty="0">
                <a:ea typeface="Calibri" charset="0"/>
                <a:cs typeface="Times New Roman" charset="0"/>
              </a:rPr>
              <a:t>General principle: </a:t>
            </a:r>
            <a:r>
              <a:rPr lang="en-US" dirty="0">
                <a:ea typeface="Calibri" charset="0"/>
                <a:cs typeface="Times New Roman" charset="0"/>
              </a:rPr>
              <a:t>After developing the source of the metaphor, remember to also talk about it’s target!</a:t>
            </a:r>
            <a:endParaRPr lang="sv-SE" dirty="0"/>
          </a:p>
          <a:p>
            <a:endParaRPr lang="en-US" dirty="0" smtClean="0">
              <a:ea typeface="Calibri" charset="0"/>
              <a:cs typeface="Times New Roman" charset="0"/>
            </a:endParaRPr>
          </a:p>
          <a:p>
            <a:endParaRPr lang="sv-SE" sz="2800" dirty="0">
              <a:ea typeface="Calibri" charset="0"/>
              <a:cs typeface="Times New Roman" charset="0"/>
            </a:endParaRPr>
          </a:p>
          <a:p>
            <a:endParaRPr lang="sv-SE" dirty="0">
              <a:ea typeface="Calibri" charset="0"/>
              <a:cs typeface="Times New Roman" charset="0"/>
            </a:endParaRPr>
          </a:p>
          <a:p>
            <a:endParaRPr lang="sv-SE" dirty="0">
              <a:ea typeface="Calibri" charset="0"/>
              <a:cs typeface="Times New Roman" charset="0"/>
            </a:endParaRPr>
          </a:p>
          <a:p>
            <a:endParaRPr lang="sv-SE" dirty="0">
              <a:ea typeface="Calibri" charset="0"/>
              <a:cs typeface="Times New Roman" charset="0"/>
            </a:endParaRPr>
          </a:p>
          <a:p>
            <a:endParaRPr lang="en-US" sz="1600" dirty="0" smtClean="0">
              <a:latin typeface="Arial" charset="0"/>
              <a:ea typeface="Calibri" charset="0"/>
              <a:cs typeface="Times New Roman" charset="0"/>
            </a:endParaRPr>
          </a:p>
          <a:p>
            <a:endParaRPr lang="sv-SE" sz="1600" dirty="0">
              <a:latin typeface="Arial" charset="0"/>
              <a:ea typeface="Calibri" charset="0"/>
              <a:cs typeface="Times New Roman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10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 </a:t>
            </a:r>
            <a:r>
              <a:rPr lang="sv-SE" sz="3600" dirty="0"/>
              <a:t>Co-</a:t>
            </a:r>
            <a:r>
              <a:rPr lang="sv-SE" sz="3600" dirty="0" err="1"/>
              <a:t>creating</a:t>
            </a:r>
            <a:r>
              <a:rPr lang="sv-SE" sz="3600" dirty="0"/>
              <a:t> </a:t>
            </a:r>
            <a:r>
              <a:rPr lang="sv-SE" sz="3600" dirty="0" err="1"/>
              <a:t>therapeutic</a:t>
            </a:r>
            <a:r>
              <a:rPr lang="sv-SE" sz="3600" dirty="0"/>
              <a:t> </a:t>
            </a:r>
            <a:r>
              <a:rPr lang="sv-SE" sz="3600" dirty="0" err="1"/>
              <a:t>metaphors</a:t>
            </a:r>
            <a:r>
              <a:rPr lang="sv-SE" sz="3600" dirty="0"/>
              <a:t> </a:t>
            </a:r>
            <a:r>
              <a:rPr lang="sv-SE" sz="3600" dirty="0" smtClean="0"/>
              <a:t/>
            </a:r>
            <a:br>
              <a:rPr lang="sv-SE" sz="3600" dirty="0" smtClean="0"/>
            </a:br>
            <a:r>
              <a:rPr lang="sv-SE" sz="3600" dirty="0" err="1" smtClean="0"/>
              <a:t>Skill</a:t>
            </a:r>
            <a:r>
              <a:rPr lang="sv-SE" sz="3600" dirty="0" smtClean="0"/>
              <a:t> </a:t>
            </a:r>
            <a:r>
              <a:rPr lang="sv-SE" sz="3600" dirty="0" err="1" smtClean="0"/>
              <a:t>Building</a:t>
            </a:r>
            <a:r>
              <a:rPr lang="sv-SE" sz="3600" dirty="0" smtClean="0"/>
              <a:t>: </a:t>
            </a:r>
            <a:r>
              <a:rPr lang="sv-SE" sz="3600" dirty="0" err="1" smtClean="0"/>
              <a:t>Select</a:t>
            </a:r>
            <a:r>
              <a:rPr lang="sv-SE" sz="3600" dirty="0" smtClean="0"/>
              <a:t> </a:t>
            </a:r>
            <a:r>
              <a:rPr lang="sv-SE" sz="3600" dirty="0" err="1" smtClean="0"/>
              <a:t>metaphor</a:t>
            </a:r>
            <a:r>
              <a:rPr lang="sv-SE" sz="3600" dirty="0" smtClean="0"/>
              <a:t> </a:t>
            </a:r>
            <a:r>
              <a:rPr lang="sv-SE" sz="3600" dirty="0" err="1" smtClean="0"/>
              <a:t>target</a:t>
            </a:r>
            <a:r>
              <a:rPr lang="sv-SE" sz="3600" dirty="0" smtClean="0"/>
              <a:t> and source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metaphor’s target must be a phenomenon that has an important function for the individual </a:t>
            </a:r>
            <a:r>
              <a:rPr lang="en-GB" dirty="0" smtClean="0"/>
              <a:t>client</a:t>
            </a:r>
            <a:r>
              <a:rPr lang="sv-SE" dirty="0" smtClean="0"/>
              <a:t> </a:t>
            </a:r>
          </a:p>
          <a:p>
            <a:pPr marL="457200" indent="-457200">
              <a:buFont typeface="+mj-lt"/>
              <a:buAutoNum type="arabicParenR"/>
            </a:pP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metaphor’s source must correspond to essential features of its target.</a:t>
            </a:r>
            <a:r>
              <a:rPr lang="sv-SE" dirty="0"/>
              <a:t> </a:t>
            </a:r>
            <a:r>
              <a:rPr lang="sv-SE" dirty="0" smtClean="0"/>
              <a:t> </a:t>
            </a:r>
          </a:p>
          <a:p>
            <a:pPr marL="457200" indent="-457200">
              <a:buFont typeface="+mj-lt"/>
              <a:buAutoNum type="arabicParenR"/>
            </a:pP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metaphor’s source must contain a property or function that is more salient there than it is in the metaphor’s target.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074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743659" cy="1303867"/>
          </a:xfrm>
        </p:spPr>
        <p:txBody>
          <a:bodyPr>
            <a:noAutofit/>
          </a:bodyPr>
          <a:lstStyle/>
          <a:p>
            <a:r>
              <a:rPr lang="sv-SE" sz="3200" dirty="0"/>
              <a:t>Co-</a:t>
            </a:r>
            <a:r>
              <a:rPr lang="sv-SE" sz="3200" dirty="0" err="1"/>
              <a:t>creating</a:t>
            </a:r>
            <a:r>
              <a:rPr lang="sv-SE" sz="3200" dirty="0"/>
              <a:t> </a:t>
            </a:r>
            <a:r>
              <a:rPr lang="sv-SE" sz="3200" dirty="0" err="1"/>
              <a:t>therapeutic</a:t>
            </a:r>
            <a:r>
              <a:rPr lang="sv-SE" sz="3200" dirty="0"/>
              <a:t> </a:t>
            </a:r>
            <a:r>
              <a:rPr lang="sv-SE" sz="3200" dirty="0" err="1"/>
              <a:t>metaphors</a:t>
            </a:r>
            <a:r>
              <a:rPr lang="sv-SE" sz="3200" dirty="0"/>
              <a:t> </a:t>
            </a:r>
            <a:r>
              <a:rPr lang="sv-SE" sz="3200" dirty="0" smtClean="0"/>
              <a:t/>
            </a:r>
            <a:br>
              <a:rPr lang="sv-SE" sz="3200" dirty="0" smtClean="0"/>
            </a:br>
            <a:r>
              <a:rPr lang="en-US" sz="3200" dirty="0" smtClean="0"/>
              <a:t>Skill Building: Use metaphor to train psychological flexibility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Help the client discern the relationship between what he does and the problematic consequences he experiences </a:t>
            </a:r>
          </a:p>
          <a:p>
            <a:pPr lvl="0"/>
            <a:r>
              <a:rPr lang="en-US" dirty="0"/>
              <a:t>Help the client discern his own thoughts, emotions, and physical sensations by establishing an observational distance from them as they emerge </a:t>
            </a:r>
          </a:p>
          <a:p>
            <a:pPr lvl="0"/>
            <a:r>
              <a:rPr lang="en-US" dirty="0"/>
              <a:t>Help the client use this skill to clarify what is important in his life and what would be concrete steps in that direction </a:t>
            </a:r>
          </a:p>
        </p:txBody>
      </p:sp>
    </p:spTree>
    <p:extLst>
      <p:ext uri="{BB962C8B-B14F-4D97-AF65-F5344CB8AC3E}">
        <p14:creationId xmlns:p14="http://schemas.microsoft.com/office/powerpoint/2010/main" val="182637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9427" y="1307181"/>
            <a:ext cx="78747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Need CE credit for </a:t>
            </a:r>
            <a:r>
              <a:rPr lang="en-US" sz="44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this </a:t>
            </a:r>
            <a:r>
              <a:rPr lang="en-US" sz="4400" b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session</a:t>
            </a:r>
            <a:r>
              <a:rPr lang="en-U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920" y="5316857"/>
            <a:ext cx="720854" cy="693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48" y="3566175"/>
            <a:ext cx="2743200" cy="25988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74645" y="2563545"/>
            <a:ext cx="80211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Please don’t forget to sign </a:t>
            </a:r>
            <a:r>
              <a:rPr lang="en-US" sz="400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out </a:t>
            </a:r>
            <a:r>
              <a:rPr lang="en-US" sz="400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 </a:t>
            </a:r>
            <a:r>
              <a:rPr lang="en-US" sz="4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order to have your </a:t>
            </a:r>
            <a:r>
              <a:rPr lang="en-US" sz="40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attendance </a:t>
            </a:r>
            <a:r>
              <a:rPr lang="en-US" sz="4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tracked</a:t>
            </a:r>
          </a:p>
        </p:txBody>
      </p:sp>
    </p:spTree>
    <p:extLst>
      <p:ext uri="{BB962C8B-B14F-4D97-AF65-F5344CB8AC3E}">
        <p14:creationId xmlns:p14="http://schemas.microsoft.com/office/powerpoint/2010/main" val="140678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997" y="614598"/>
            <a:ext cx="4489495" cy="5711252"/>
          </a:xfrm>
          <a:prstGeom prst="rect">
            <a:avLst/>
          </a:prstGeom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4267892" cy="1371600"/>
          </a:xfrm>
        </p:spPr>
        <p:txBody>
          <a:bodyPr/>
          <a:lstStyle/>
          <a:p>
            <a:r>
              <a:rPr lang="sv-SE" dirty="0" err="1" smtClean="0"/>
              <a:t>Available</a:t>
            </a:r>
            <a:r>
              <a:rPr lang="sv-SE" dirty="0" smtClean="0"/>
              <a:t> August 2017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idx="1"/>
          </p:nvPr>
        </p:nvSpPr>
        <p:spPr>
          <a:xfrm>
            <a:off x="5832143" y="414796"/>
            <a:ext cx="5027201" cy="5911054"/>
          </a:xfrm>
          <a:ln>
            <a:noFill/>
          </a:ln>
        </p:spPr>
      </p:sp>
      <p:sp>
        <p:nvSpPr>
          <p:cNvPr id="9" name="Platshållare för text 8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3921178" cy="18288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72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mtClean="0"/>
              <a:t>niklas.torneke@telia.com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For </a:t>
            </a:r>
            <a:r>
              <a:rPr lang="sv-SE" dirty="0" err="1" smtClean="0"/>
              <a:t>contact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070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207" y="5422875"/>
            <a:ext cx="720854" cy="6930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09" y="3517059"/>
            <a:ext cx="2743200" cy="25988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1878" y="1537253"/>
            <a:ext cx="894521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Need CE credit for </a:t>
            </a:r>
            <a:r>
              <a:rPr lang="en-US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this session</a:t>
            </a:r>
            <a:r>
              <a:rPr lang="en-U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488861" y="2500690"/>
            <a:ext cx="94574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Please don’t forget to sign in, </a:t>
            </a:r>
            <a:r>
              <a:rPr lang="en-US" sz="40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 </a:t>
            </a:r>
            <a:r>
              <a:rPr lang="en-US" sz="4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order to have your </a:t>
            </a:r>
            <a:r>
              <a:rPr lang="en-US" sz="40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attendance </a:t>
            </a:r>
            <a:r>
              <a:rPr lang="en-US" sz="4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tracked</a:t>
            </a:r>
          </a:p>
        </p:txBody>
      </p:sp>
    </p:spTree>
    <p:extLst>
      <p:ext uri="{BB962C8B-B14F-4D97-AF65-F5344CB8AC3E}">
        <p14:creationId xmlns:p14="http://schemas.microsoft.com/office/powerpoint/2010/main" val="179440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638299" y="1413932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accent1"/>
                </a:solidFill>
              </a:rPr>
              <a:t>Continuing Education </a:t>
            </a:r>
            <a:r>
              <a:rPr lang="en-US" sz="4000" b="1" dirty="0" smtClean="0">
                <a:solidFill>
                  <a:schemeClr val="accent1"/>
                </a:solidFill>
              </a:rPr>
              <a:t/>
            </a:r>
            <a:br>
              <a:rPr lang="en-US" sz="4000" b="1" dirty="0" smtClean="0">
                <a:solidFill>
                  <a:schemeClr val="accent1"/>
                </a:solidFill>
              </a:rPr>
            </a:br>
            <a:r>
              <a:rPr lang="en-US" sz="4000" b="1" dirty="0" smtClean="0">
                <a:solidFill>
                  <a:schemeClr val="accent1"/>
                </a:solidFill>
              </a:rPr>
              <a:t>Commercial </a:t>
            </a:r>
            <a:r>
              <a:rPr lang="en-US" sz="4000" b="1" dirty="0">
                <a:solidFill>
                  <a:schemeClr val="accent1"/>
                </a:solidFill>
              </a:rPr>
              <a:t>Disclosure Requirement</a:t>
            </a:r>
            <a:r>
              <a:rPr lang="en-US" sz="4000" b="1" dirty="0">
                <a:solidFill>
                  <a:schemeClr val="tx1"/>
                </a:solidFill>
              </a:rPr>
              <a:t/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3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775791" y="2556932"/>
            <a:ext cx="9120806" cy="3318936"/>
          </a:xfr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</a:rPr>
              <a:t>The presenters of this CE activity have financial relationships with commercial interests to disclose: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Book Royalties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Metaphor in Practice.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New Harbinger Publications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Basic </a:t>
            </a:r>
            <a:r>
              <a:rPr lang="sv-SE" dirty="0" err="1" smtClean="0"/>
              <a:t>terminology</a:t>
            </a:r>
            <a:endParaRPr lang="sv-SE" dirty="0"/>
          </a:p>
        </p:txBody>
      </p:sp>
      <p:pic>
        <p:nvPicPr>
          <p:cNvPr id="12" name="Platshållare för innehåll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681448"/>
            <a:ext cx="3850035" cy="2525983"/>
          </a:xfr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197" y="2681447"/>
            <a:ext cx="3849822" cy="2525983"/>
          </a:xfrm>
          <a:prstGeom prst="rect">
            <a:avLst/>
          </a:prstGeom>
        </p:spPr>
      </p:pic>
      <p:sp>
        <p:nvSpPr>
          <p:cNvPr id="14" name="textruta 13"/>
          <p:cNvSpPr txBox="1"/>
          <p:nvPr/>
        </p:nvSpPr>
        <p:spPr>
          <a:xfrm>
            <a:off x="2448732" y="5348605"/>
            <a:ext cx="1594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Target</a:t>
            </a:r>
            <a:endParaRPr lang="sv-SE" sz="4000" dirty="0"/>
          </a:p>
        </p:txBody>
      </p:sp>
      <p:sp>
        <p:nvSpPr>
          <p:cNvPr id="15" name="textruta 14"/>
          <p:cNvSpPr txBox="1"/>
          <p:nvPr/>
        </p:nvSpPr>
        <p:spPr>
          <a:xfrm>
            <a:off x="8431078" y="5348605"/>
            <a:ext cx="1654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Source</a:t>
            </a:r>
            <a:endParaRPr lang="sv-SE" sz="4000" dirty="0"/>
          </a:p>
        </p:txBody>
      </p:sp>
      <p:sp>
        <p:nvSpPr>
          <p:cNvPr id="16" name="textruta 15"/>
          <p:cNvSpPr txBox="1"/>
          <p:nvPr/>
        </p:nvSpPr>
        <p:spPr>
          <a:xfrm>
            <a:off x="5662163" y="3440624"/>
            <a:ext cx="14519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/>
              <a:t>i</a:t>
            </a:r>
            <a:r>
              <a:rPr lang="sv-SE" sz="4000" b="1" dirty="0" smtClean="0"/>
              <a:t>s like</a:t>
            </a:r>
            <a:endParaRPr lang="sv-SE" sz="4000" b="1" dirty="0"/>
          </a:p>
        </p:txBody>
      </p:sp>
    </p:spTree>
    <p:extLst>
      <p:ext uri="{BB962C8B-B14F-4D97-AF65-F5344CB8AC3E}">
        <p14:creationId xmlns:p14="http://schemas.microsoft.com/office/powerpoint/2010/main" val="160211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 Three </a:t>
            </a:r>
            <a:r>
              <a:rPr lang="en-GB" dirty="0" smtClean="0"/>
              <a:t>principles </a:t>
            </a:r>
            <a:r>
              <a:rPr lang="en-GB" dirty="0"/>
              <a:t>of metaphor creation in </a:t>
            </a:r>
            <a:r>
              <a:rPr lang="en-GB" dirty="0" smtClean="0"/>
              <a:t>clinical </a:t>
            </a:r>
            <a:r>
              <a:rPr lang="en-GB" dirty="0"/>
              <a:t>work</a:t>
            </a:r>
            <a:r>
              <a:rPr lang="sv-SE" dirty="0"/>
              <a:t>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metaphor’s target must be a phenomenon that has an important function for the individual </a:t>
            </a:r>
            <a:r>
              <a:rPr lang="en-GB" dirty="0" smtClean="0"/>
              <a:t>client</a:t>
            </a:r>
            <a:r>
              <a:rPr lang="sv-SE" dirty="0" smtClean="0"/>
              <a:t> </a:t>
            </a:r>
          </a:p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metaphor’s source must correspond to essential features of its target.</a:t>
            </a:r>
            <a:r>
              <a:rPr lang="sv-SE" dirty="0"/>
              <a:t> </a:t>
            </a:r>
            <a:r>
              <a:rPr lang="sv-SE" dirty="0" smtClean="0"/>
              <a:t> </a:t>
            </a:r>
          </a:p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metaphor’s source must contain a property or function that is more salient there than it is in the metaphor’s target.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374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How</a:t>
            </a:r>
            <a:r>
              <a:rPr lang="sv-SE" dirty="0" smtClean="0"/>
              <a:t> to </a:t>
            </a:r>
            <a:r>
              <a:rPr lang="sv-SE" dirty="0" err="1" smtClean="0"/>
              <a:t>train</a:t>
            </a:r>
            <a:r>
              <a:rPr lang="sv-SE" dirty="0" smtClean="0"/>
              <a:t> </a:t>
            </a:r>
            <a:r>
              <a:rPr lang="sv-SE" dirty="0" err="1" smtClean="0"/>
              <a:t>psychological</a:t>
            </a:r>
            <a:r>
              <a:rPr lang="sv-SE" dirty="0" smtClean="0"/>
              <a:t> </a:t>
            </a:r>
            <a:r>
              <a:rPr lang="sv-SE" dirty="0" err="1" smtClean="0"/>
              <a:t>flexibility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Help the </a:t>
            </a:r>
            <a:r>
              <a:rPr lang="en-GB" dirty="0" smtClean="0"/>
              <a:t>client </a:t>
            </a:r>
            <a:r>
              <a:rPr lang="en-GB" dirty="0"/>
              <a:t>discern the relationship between what he does and the problematic consequences he experiences.</a:t>
            </a:r>
            <a:endParaRPr lang="sv-SE" dirty="0"/>
          </a:p>
          <a:p>
            <a:pPr lvl="0"/>
            <a:r>
              <a:rPr lang="en-GB" dirty="0"/>
              <a:t>Help the </a:t>
            </a:r>
            <a:r>
              <a:rPr lang="en-GB" dirty="0" smtClean="0"/>
              <a:t>client </a:t>
            </a:r>
            <a:r>
              <a:rPr lang="en-GB" dirty="0"/>
              <a:t>discern his own </a:t>
            </a:r>
            <a:r>
              <a:rPr lang="en-GB" dirty="0" err="1" smtClean="0"/>
              <a:t>behavior</a:t>
            </a:r>
            <a:r>
              <a:rPr lang="en-GB" dirty="0" smtClean="0"/>
              <a:t> (including thoughts</a:t>
            </a:r>
            <a:r>
              <a:rPr lang="en-GB" dirty="0"/>
              <a:t>, emotions and physical </a:t>
            </a:r>
            <a:r>
              <a:rPr lang="en-GB" dirty="0" smtClean="0"/>
              <a:t>sensations) </a:t>
            </a:r>
            <a:r>
              <a:rPr lang="en-GB" dirty="0"/>
              <a:t>by establishing </a:t>
            </a:r>
            <a:r>
              <a:rPr lang="en-GB" dirty="0" smtClean="0"/>
              <a:t>an observational distance </a:t>
            </a:r>
            <a:r>
              <a:rPr lang="en-GB" dirty="0"/>
              <a:t>to them as they emerge. </a:t>
            </a:r>
            <a:endParaRPr lang="sv-SE" dirty="0"/>
          </a:p>
          <a:p>
            <a:pPr lvl="0"/>
            <a:r>
              <a:rPr lang="en-GB" dirty="0"/>
              <a:t>Help </a:t>
            </a:r>
            <a:r>
              <a:rPr lang="en-GB" dirty="0" smtClean="0"/>
              <a:t>the client </a:t>
            </a:r>
            <a:r>
              <a:rPr lang="en-GB" dirty="0"/>
              <a:t>use this skill to clarify what is important in his life and what would be concrete steps in that direction.</a:t>
            </a:r>
            <a:endParaRPr lang="sv-SE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576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Different </a:t>
            </a:r>
            <a:r>
              <a:rPr lang="sv-SE" dirty="0" err="1"/>
              <a:t>ways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using</a:t>
            </a:r>
            <a:r>
              <a:rPr lang="sv-SE" dirty="0"/>
              <a:t> </a:t>
            </a:r>
            <a:r>
              <a:rPr lang="sv-SE" dirty="0" err="1"/>
              <a:t>metaphors</a:t>
            </a:r>
            <a:r>
              <a:rPr lang="sv-SE" dirty="0"/>
              <a:t> in </a:t>
            </a:r>
            <a:r>
              <a:rPr lang="sv-SE" dirty="0" err="1"/>
              <a:t>treatment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Introduce</a:t>
            </a:r>
            <a:r>
              <a:rPr lang="sv-SE" dirty="0" smtClean="0"/>
              <a:t> </a:t>
            </a:r>
            <a:r>
              <a:rPr lang="sv-SE" dirty="0" err="1" smtClean="0"/>
              <a:t>metaphors</a:t>
            </a:r>
            <a:r>
              <a:rPr lang="sv-SE" dirty="0" smtClean="0"/>
              <a:t> </a:t>
            </a:r>
            <a:r>
              <a:rPr lang="sv-SE" dirty="0" err="1" smtClean="0"/>
              <a:t>guided</a:t>
            </a:r>
            <a:r>
              <a:rPr lang="sv-SE" dirty="0" smtClean="0"/>
              <a:t> by the </a:t>
            </a:r>
            <a:r>
              <a:rPr lang="sv-SE" dirty="0" err="1" smtClean="0"/>
              <a:t>three</a:t>
            </a:r>
            <a:r>
              <a:rPr lang="sv-SE" dirty="0" smtClean="0"/>
              <a:t> </a:t>
            </a:r>
            <a:r>
              <a:rPr lang="sv-SE" dirty="0" err="1" smtClean="0"/>
              <a:t>strategies</a:t>
            </a:r>
            <a:r>
              <a:rPr lang="sv-SE" dirty="0" smtClean="0"/>
              <a:t> for </a:t>
            </a:r>
            <a:r>
              <a:rPr lang="sv-SE" dirty="0" err="1" smtClean="0"/>
              <a:t>training</a:t>
            </a:r>
            <a:r>
              <a:rPr lang="sv-SE" dirty="0" smtClean="0"/>
              <a:t> </a:t>
            </a:r>
            <a:r>
              <a:rPr lang="sv-SE" dirty="0" err="1" smtClean="0"/>
              <a:t>psychological</a:t>
            </a:r>
            <a:r>
              <a:rPr lang="sv-SE" dirty="0" smtClean="0"/>
              <a:t> </a:t>
            </a:r>
            <a:r>
              <a:rPr lang="sv-SE" dirty="0" err="1" smtClean="0"/>
              <a:t>flexibility</a:t>
            </a:r>
            <a:endParaRPr lang="sv-SE" dirty="0" smtClean="0"/>
          </a:p>
          <a:p>
            <a:r>
              <a:rPr lang="sv-SE" dirty="0" smtClean="0"/>
              <a:t>Catch </a:t>
            </a:r>
            <a:r>
              <a:rPr lang="sv-SE" dirty="0" err="1" smtClean="0"/>
              <a:t>metaphors</a:t>
            </a:r>
            <a:r>
              <a:rPr lang="sv-SE" dirty="0" smtClean="0"/>
              <a:t> </a:t>
            </a:r>
            <a:r>
              <a:rPr lang="sv-SE" dirty="0" err="1" smtClean="0"/>
              <a:t>used</a:t>
            </a:r>
            <a:r>
              <a:rPr lang="sv-SE" dirty="0" smtClean="0"/>
              <a:t> by the </a:t>
            </a:r>
            <a:r>
              <a:rPr lang="sv-SE" dirty="0" err="1" smtClean="0"/>
              <a:t>client</a:t>
            </a:r>
            <a:r>
              <a:rPr lang="sv-SE" dirty="0" smtClean="0"/>
              <a:t>, </a:t>
            </a:r>
            <a:r>
              <a:rPr lang="sv-SE" dirty="0" err="1" smtClean="0"/>
              <a:t>guided</a:t>
            </a:r>
            <a:r>
              <a:rPr lang="sv-SE" dirty="0" smtClean="0"/>
              <a:t> by the same </a:t>
            </a:r>
            <a:r>
              <a:rPr lang="sv-SE" dirty="0" err="1" smtClean="0"/>
              <a:t>three</a:t>
            </a:r>
            <a:r>
              <a:rPr lang="sv-SE" dirty="0" smtClean="0"/>
              <a:t> </a:t>
            </a:r>
            <a:r>
              <a:rPr lang="sv-SE" dirty="0" err="1" smtClean="0"/>
              <a:t>principles</a:t>
            </a:r>
            <a:endParaRPr lang="sv-SE" dirty="0" smtClean="0"/>
          </a:p>
          <a:p>
            <a:r>
              <a:rPr lang="sv-SE" dirty="0" smtClean="0"/>
              <a:t>Co-</a:t>
            </a:r>
            <a:r>
              <a:rPr lang="sv-SE" dirty="0" err="1" smtClean="0"/>
              <a:t>create</a:t>
            </a:r>
            <a:r>
              <a:rPr lang="sv-SE" dirty="0" smtClean="0"/>
              <a:t> and </a:t>
            </a:r>
            <a:r>
              <a:rPr lang="sv-SE" dirty="0" err="1" smtClean="0"/>
              <a:t>develop</a:t>
            </a:r>
            <a:r>
              <a:rPr lang="sv-SE" dirty="0" smtClean="0"/>
              <a:t> </a:t>
            </a:r>
            <a:r>
              <a:rPr lang="sv-SE" dirty="0" err="1" smtClean="0"/>
              <a:t>metaphors</a:t>
            </a:r>
            <a:r>
              <a:rPr lang="sv-SE" dirty="0" smtClean="0"/>
              <a:t> </a:t>
            </a:r>
            <a:r>
              <a:rPr lang="sv-SE" dirty="0" err="1" smtClean="0"/>
              <a:t>together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the </a:t>
            </a:r>
            <a:r>
              <a:rPr lang="sv-SE" dirty="0" err="1" smtClean="0"/>
              <a:t>client</a:t>
            </a:r>
            <a:r>
              <a:rPr lang="sv-SE" dirty="0" smtClean="0"/>
              <a:t>, </a:t>
            </a:r>
            <a:r>
              <a:rPr lang="sv-SE" dirty="0" err="1" smtClean="0"/>
              <a:t>guided</a:t>
            </a:r>
            <a:r>
              <a:rPr lang="sv-SE" dirty="0" smtClean="0"/>
              <a:t> by the same </a:t>
            </a:r>
            <a:r>
              <a:rPr lang="sv-SE" dirty="0" err="1" smtClean="0"/>
              <a:t>three</a:t>
            </a:r>
            <a:r>
              <a:rPr lang="sv-SE" dirty="0" smtClean="0"/>
              <a:t> </a:t>
            </a:r>
            <a:r>
              <a:rPr lang="sv-SE" dirty="0" err="1" smtClean="0"/>
              <a:t>principles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081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908" y="982132"/>
            <a:ext cx="9876181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Skill Building: </a:t>
            </a:r>
            <a:br>
              <a:rPr lang="en-US" dirty="0" smtClean="0"/>
            </a:br>
            <a:r>
              <a:rPr lang="en-US" dirty="0" smtClean="0"/>
              <a:t>Recognize metaphor in everyday language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into groups of three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Two people talk naturally for 5 minutes about an everyday topic </a:t>
            </a:r>
            <a:r>
              <a:rPr lang="en-US" dirty="0"/>
              <a:t>(a film </a:t>
            </a:r>
            <a:r>
              <a:rPr lang="en-US" dirty="0" smtClean="0"/>
              <a:t>you have </a:t>
            </a:r>
            <a:r>
              <a:rPr lang="en-US" dirty="0"/>
              <a:t>seen, a book </a:t>
            </a:r>
            <a:r>
              <a:rPr lang="en-US" dirty="0" smtClean="0"/>
              <a:t>you have </a:t>
            </a:r>
            <a:r>
              <a:rPr lang="en-US" dirty="0"/>
              <a:t>read, what </a:t>
            </a:r>
            <a:r>
              <a:rPr lang="en-US" dirty="0" smtClean="0"/>
              <a:t>you want </a:t>
            </a:r>
            <a:r>
              <a:rPr lang="en-US" dirty="0"/>
              <a:t>to get out of this </a:t>
            </a:r>
            <a:r>
              <a:rPr lang="en-US" dirty="0" smtClean="0"/>
              <a:t>workshop, your experience in </a:t>
            </a:r>
            <a:r>
              <a:rPr lang="en-US" dirty="0" err="1" smtClean="0"/>
              <a:t>Sevilla</a:t>
            </a:r>
            <a:r>
              <a:rPr lang="en-US" dirty="0" smtClean="0"/>
              <a:t>) </a:t>
            </a:r>
          </a:p>
          <a:p>
            <a:r>
              <a:rPr lang="en-US" dirty="0" smtClean="0"/>
              <a:t>Third person listens and notes when either person uses a metaphor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Skill Building: </a:t>
            </a:r>
            <a:br>
              <a:rPr lang="en-US" dirty="0" smtClean="0"/>
            </a:br>
            <a:r>
              <a:rPr lang="en-US" dirty="0" smtClean="0"/>
              <a:t>Shape metaphorical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425886"/>
          </a:xfrm>
        </p:spPr>
        <p:txBody>
          <a:bodyPr>
            <a:noAutofit/>
          </a:bodyPr>
          <a:lstStyle/>
          <a:p>
            <a:r>
              <a:rPr lang="en-US" dirty="0" smtClean="0"/>
              <a:t>Groups of 2:</a:t>
            </a:r>
            <a:r>
              <a:rPr lang="en-US" dirty="0"/>
              <a:t> </a:t>
            </a:r>
            <a:r>
              <a:rPr lang="en-US" dirty="0" smtClean="0"/>
              <a:t> First person completes the following sentence:	</a:t>
            </a:r>
            <a:r>
              <a:rPr lang="en-US" dirty="0"/>
              <a:t> </a:t>
            </a:r>
            <a:r>
              <a:rPr lang="en-US" dirty="0" smtClean="0"/>
              <a:t>     “When </a:t>
            </a:r>
            <a:r>
              <a:rPr lang="en-US" dirty="0"/>
              <a:t>I am at my best/worst </a:t>
            </a:r>
            <a:r>
              <a:rPr lang="en-US" u="sng" dirty="0"/>
              <a:t> </a:t>
            </a:r>
            <a:r>
              <a:rPr lang="en-US" u="sng" dirty="0" smtClean="0"/>
              <a:t> </a:t>
            </a:r>
            <a:r>
              <a:rPr lang="en-US" u="sng" dirty="0" smtClean="0">
                <a:latin typeface="Chalkduster" charset="0"/>
                <a:ea typeface="Chalkduster" charset="0"/>
                <a:cs typeface="Chalkduster" charset="0"/>
              </a:rPr>
              <a:t>at work  </a:t>
            </a:r>
            <a:r>
              <a:rPr lang="en-US" dirty="0" smtClean="0"/>
              <a:t>, I am like </a:t>
            </a:r>
            <a:r>
              <a:rPr lang="en-US" u="sng" dirty="0" smtClean="0"/>
              <a:t>  </a:t>
            </a:r>
            <a:r>
              <a:rPr lang="en-US" u="sng" dirty="0" smtClean="0">
                <a:latin typeface="Chalkduster" charset="0"/>
                <a:ea typeface="Chalkduster" charset="0"/>
                <a:cs typeface="Chalkduster" charset="0"/>
              </a:rPr>
              <a:t>a dancer </a:t>
            </a:r>
            <a:r>
              <a:rPr lang="en-US" dirty="0" smtClean="0"/>
              <a:t>.”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Second person asks questions to explore and co-develop metaphor (handout)</a:t>
            </a:r>
          </a:p>
          <a:p>
            <a:pPr lvl="1"/>
            <a:r>
              <a:rPr lang="en-US" sz="2400" dirty="0" smtClean="0"/>
              <a:t>In </a:t>
            </a:r>
            <a:r>
              <a:rPr lang="en-US" sz="2400" dirty="0"/>
              <a:t>what kind of </a:t>
            </a:r>
            <a:r>
              <a:rPr lang="en-US" sz="2400" dirty="0" smtClean="0"/>
              <a:t>situations </a:t>
            </a:r>
            <a:r>
              <a:rPr lang="en-US" sz="2400" dirty="0"/>
              <a:t>do you </a:t>
            </a:r>
            <a:r>
              <a:rPr lang="en-US" sz="2400" u="sng" dirty="0">
                <a:latin typeface="Chalkduster" charset="0"/>
                <a:ea typeface="Chalkduster" charset="0"/>
                <a:cs typeface="Chalkduster" charset="0"/>
              </a:rPr>
              <a:t>dance</a:t>
            </a:r>
            <a:r>
              <a:rPr lang="en-US" sz="2400" dirty="0"/>
              <a:t> the best? </a:t>
            </a:r>
            <a:r>
              <a:rPr lang="en-US" sz="2400" dirty="0" smtClean="0"/>
              <a:t>Can </a:t>
            </a:r>
            <a:r>
              <a:rPr lang="en-US" sz="2400" dirty="0"/>
              <a:t>you give me an example </a:t>
            </a:r>
            <a:r>
              <a:rPr lang="en-US" sz="2400" dirty="0" smtClean="0"/>
              <a:t>of a </a:t>
            </a:r>
            <a:r>
              <a:rPr lang="en-US" sz="2400" dirty="0"/>
              <a:t>situation where you find it hard to </a:t>
            </a:r>
            <a:r>
              <a:rPr lang="en-US" sz="2400" u="sng" dirty="0">
                <a:latin typeface="Chalkduster" charset="0"/>
                <a:ea typeface="Chalkduster" charset="0"/>
                <a:cs typeface="Chalkduster" charset="0"/>
              </a:rPr>
              <a:t>dance</a:t>
            </a:r>
            <a:r>
              <a:rPr lang="en-US" sz="2400" dirty="0"/>
              <a:t>?  </a:t>
            </a:r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95401" y="5054969"/>
            <a:ext cx="9601196" cy="86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61963" indent="-396875">
              <a:buFont typeface="AppleColorEmoji" charset="0"/>
              <a:buChar char="🗝"/>
            </a:pP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Keys to success:  </a:t>
            </a:r>
            <a:r>
              <a:rPr lang="en-US" dirty="0" smtClean="0">
                <a:solidFill>
                  <a:schemeClr val="accent2"/>
                </a:solidFill>
              </a:rPr>
              <a:t>Ask open-ended questions and keep linking talk about the target back to the source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1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sk">
  <a:themeElements>
    <a:clrScheme name="Organis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s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1920</TotalTime>
  <Words>662</Words>
  <Application>Microsoft Macintosh PowerPoint</Application>
  <PresentationFormat>Bredbild</PresentationFormat>
  <Paragraphs>82</Paragraphs>
  <Slides>17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4" baseType="lpstr">
      <vt:lpstr>AppleColorEmoji</vt:lpstr>
      <vt:lpstr>Arial</vt:lpstr>
      <vt:lpstr>Calibri</vt:lpstr>
      <vt:lpstr>Chalkduster</vt:lpstr>
      <vt:lpstr>Garamond</vt:lpstr>
      <vt:lpstr>Times New Roman</vt:lpstr>
      <vt:lpstr>Organisk</vt:lpstr>
      <vt:lpstr>Metaphor in Practice</vt:lpstr>
      <vt:lpstr>PowerPoint-presentation</vt:lpstr>
      <vt:lpstr>Continuing Education  Commercial Disclosure Requirement  </vt:lpstr>
      <vt:lpstr>Basic terminology</vt:lpstr>
      <vt:lpstr> Three principles of metaphor creation in clinical work </vt:lpstr>
      <vt:lpstr>How to train psychological flexibility</vt:lpstr>
      <vt:lpstr>Different ways of using metaphors in treatment</vt:lpstr>
      <vt:lpstr>Skill Building:  Recognize metaphor in everyday language </vt:lpstr>
      <vt:lpstr>Skill Building:  Shape metaphorical language</vt:lpstr>
      <vt:lpstr>Co-creating therapeutic metaphors  Demo 1: Select metaphor target and source</vt:lpstr>
      <vt:lpstr>Co-creating therapeutic metaphors  Demo 2: Use metaphor to train psychological flexibility</vt:lpstr>
      <vt:lpstr>PowerPoint-presentation</vt:lpstr>
      <vt:lpstr> Co-creating therapeutic metaphors  Skill Building: Select metaphor target and source</vt:lpstr>
      <vt:lpstr>Co-creating therapeutic metaphors  Skill Building: Use metaphor to train psychological flexibility</vt:lpstr>
      <vt:lpstr>PowerPoint-presentation</vt:lpstr>
      <vt:lpstr>Available August 2017</vt:lpstr>
      <vt:lpstr>For contact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METAPHOR –  From science to psychotherapy</dc:title>
  <dc:creator>Niklas Törneke</dc:creator>
  <cp:lastModifiedBy>Niklas Törneke</cp:lastModifiedBy>
  <cp:revision>144</cp:revision>
  <dcterms:created xsi:type="dcterms:W3CDTF">2016-04-08T13:23:20Z</dcterms:created>
  <dcterms:modified xsi:type="dcterms:W3CDTF">2017-06-25T05:43:00Z</dcterms:modified>
</cp:coreProperties>
</file>